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58" r:id="rId3"/>
    <p:sldId id="256" r:id="rId4"/>
    <p:sldId id="257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  <p:sldId id="260" r:id="rId14"/>
    <p:sldId id="269" r:id="rId15"/>
    <p:sldId id="270" r:id="rId16"/>
    <p:sldId id="272" r:id="rId17"/>
    <p:sldId id="273" r:id="rId18"/>
    <p:sldId id="27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385D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60"/>
  </p:normalViewPr>
  <p:slideViewPr>
    <p:cSldViewPr>
      <p:cViewPr varScale="1">
        <p:scale>
          <a:sx n="69" d="100"/>
          <a:sy n="69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A091E-FDAC-4A14-B69E-E08B81178896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B0234-535A-4A51-AF16-1F98B53C7C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17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0234-535A-4A51-AF16-1F98B53C7CC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fon-shkolnaya-doska-osennie-listya-1200x811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azumniki.ru/images/articles/obuchenie_detey/propisi_6.gif" TargetMode="External"/><Relationship Id="rId13" Type="http://schemas.openxmlformats.org/officeDocument/2006/relationships/hyperlink" Target="http://mirshablonov.my1.ru/publ/instrukcii_informacija_praktika/obrazec_napisanija_cifry_1/2-1-0-848" TargetMode="External"/><Relationship Id="rId3" Type="http://schemas.openxmlformats.org/officeDocument/2006/relationships/hyperlink" Target="http://www.razumniki.ru/images/articles/obuchenie_detey/propisi_2.gif" TargetMode="External"/><Relationship Id="rId7" Type="http://schemas.openxmlformats.org/officeDocument/2006/relationships/hyperlink" Target="http://www.razumniki.ru/images/articles/obuchenie_detey/propisi_5.gif" TargetMode="External"/><Relationship Id="rId12" Type="http://schemas.openxmlformats.org/officeDocument/2006/relationships/hyperlink" Target="http://www.razumniki.ru/images/articles/obuchenie_detey/propisi_0.gi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azumniki.ru/images/articles/obuchenie_detey/propisi_4.gif" TargetMode="External"/><Relationship Id="rId11" Type="http://schemas.openxmlformats.org/officeDocument/2006/relationships/hyperlink" Target="http://www.razumniki.ru/images/articles/obuchenie_detey/propisi_9.gif" TargetMode="External"/><Relationship Id="rId5" Type="http://schemas.openxmlformats.org/officeDocument/2006/relationships/hyperlink" Target="http://www.razumniki.ru/images/articles/obuchenie_detey/propisi_3.gif" TargetMode="External"/><Relationship Id="rId15" Type="http://schemas.openxmlformats.org/officeDocument/2006/relationships/hyperlink" Target="http://ulchatka.ru/archives/4354" TargetMode="External"/><Relationship Id="rId10" Type="http://schemas.openxmlformats.org/officeDocument/2006/relationships/hyperlink" Target="http://www.razumniki.ru/images/articles/obuchenie_detey/propisi_8.gif" TargetMode="External"/><Relationship Id="rId4" Type="http://schemas.openxmlformats.org/officeDocument/2006/relationships/hyperlink" Target="http://www.razumniki.ru/images/articles/obuchenie_detey/propisi_1.gif" TargetMode="External"/><Relationship Id="rId9" Type="http://schemas.openxmlformats.org/officeDocument/2006/relationships/hyperlink" Target="http://www.razumniki.ru/images/articles/obuchenie_detey/propisi_7.gif" TargetMode="External"/><Relationship Id="rId14" Type="http://schemas.openxmlformats.org/officeDocument/2006/relationships/hyperlink" Target="http://nachalo4ka.ru/wp-content/uploads/2014/08/fon-shkolnaya-doska-osennie-listya-1200x811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18" Type="http://schemas.openxmlformats.org/officeDocument/2006/relationships/image" Target="../media/image9.gif"/><Relationship Id="rId26" Type="http://schemas.openxmlformats.org/officeDocument/2006/relationships/image" Target="../media/image13.gif"/><Relationship Id="rId3" Type="http://schemas.openxmlformats.org/officeDocument/2006/relationships/slide" Target="slide14.xml"/><Relationship Id="rId21" Type="http://schemas.openxmlformats.org/officeDocument/2006/relationships/slide" Target="slide8.xml"/><Relationship Id="rId7" Type="http://schemas.openxmlformats.org/officeDocument/2006/relationships/slide" Target="slide16.xml"/><Relationship Id="rId12" Type="http://schemas.openxmlformats.org/officeDocument/2006/relationships/image" Target="../media/image6.png"/><Relationship Id="rId17" Type="http://schemas.openxmlformats.org/officeDocument/2006/relationships/slide" Target="slide6.xml"/><Relationship Id="rId25" Type="http://schemas.openxmlformats.org/officeDocument/2006/relationships/slide" Target="slide10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gif"/><Relationship Id="rId20" Type="http://schemas.openxmlformats.org/officeDocument/2006/relationships/image" Target="../media/image10.gif"/><Relationship Id="rId29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slide" Target="slide18.xml"/><Relationship Id="rId24" Type="http://schemas.openxmlformats.org/officeDocument/2006/relationships/image" Target="../media/image12.gif"/><Relationship Id="rId32" Type="http://schemas.openxmlformats.org/officeDocument/2006/relationships/image" Target="../media/image16.gif"/><Relationship Id="rId5" Type="http://schemas.openxmlformats.org/officeDocument/2006/relationships/slide" Target="slide15.xml"/><Relationship Id="rId15" Type="http://schemas.openxmlformats.org/officeDocument/2006/relationships/slide" Target="slide5.xml"/><Relationship Id="rId23" Type="http://schemas.openxmlformats.org/officeDocument/2006/relationships/slide" Target="slide9.xml"/><Relationship Id="rId28" Type="http://schemas.openxmlformats.org/officeDocument/2006/relationships/image" Target="../media/image14.gif"/><Relationship Id="rId10" Type="http://schemas.openxmlformats.org/officeDocument/2006/relationships/image" Target="../media/image5.png"/><Relationship Id="rId19" Type="http://schemas.openxmlformats.org/officeDocument/2006/relationships/slide" Target="slide7.xml"/><Relationship Id="rId31" Type="http://schemas.openxmlformats.org/officeDocument/2006/relationships/slide" Target="slide13.xml"/><Relationship Id="rId4" Type="http://schemas.openxmlformats.org/officeDocument/2006/relationships/image" Target="../media/image2.png"/><Relationship Id="rId9" Type="http://schemas.openxmlformats.org/officeDocument/2006/relationships/slide" Target="slide17.xml"/><Relationship Id="rId14" Type="http://schemas.openxmlformats.org/officeDocument/2006/relationships/image" Target="../media/image7.gif"/><Relationship Id="rId22" Type="http://schemas.openxmlformats.org/officeDocument/2006/relationships/image" Target="../media/image11.gif"/><Relationship Id="rId27" Type="http://schemas.openxmlformats.org/officeDocument/2006/relationships/slide" Target="slide11.xml"/><Relationship Id="rId30" Type="http://schemas.openxmlformats.org/officeDocument/2006/relationships/image" Target="../media/image1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сведения 1">
            <a:hlinkClick r:id="" action="ppaction://hlinkshowjump?jump=lastslide" highlightClick="1"/>
          </p:cNvPr>
          <p:cNvSpPr/>
          <p:nvPr/>
        </p:nvSpPr>
        <p:spPr>
          <a:xfrm>
            <a:off x="1828800" y="2438400"/>
            <a:ext cx="457200" cy="457200"/>
          </a:xfrm>
          <a:prstGeom prst="actionButtonInformation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 flipH="1">
            <a:off x="6705600" y="5943600"/>
            <a:ext cx="6096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981200"/>
            <a:ext cx="434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3124200"/>
            <a:ext cx="4648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Цифры от 1 до 9 и 0.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Знаки «+», «-», «=»,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ropisi_7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3200400"/>
            <a:ext cx="2743200" cy="320040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7" name="TextBox 6"/>
          <p:cNvSpPr txBox="1"/>
          <p:nvPr/>
        </p:nvSpPr>
        <p:spPr>
          <a:xfrm>
            <a:off x="4267200" y="3200400"/>
            <a:ext cx="304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волнистую линию немного ниже середины верхней стороны клетки и доводят её до правого верхнего угла клетки. Потом пишут большую палочку, доводя её почти до середины нижней стороны клетки, а затем перечёркивают её маленькой палочкой посередине.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48000" y="23622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7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ropisi_8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3124200"/>
            <a:ext cx="2514600" cy="281940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7" name="Прямоугольник 6"/>
          <p:cNvSpPr/>
          <p:nvPr/>
        </p:nvSpPr>
        <p:spPr>
          <a:xfrm>
            <a:off x="2819400" y="24384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8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2971801"/>
            <a:ext cx="327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немного ниже и правее середины верхней стороны клетки. Ведут линию вверх и вправо, закругляют, касаясь верхней и правой сторон клетки. Затем ведут руку вниз, закругляют линию, касаясь нижней стороны клетки. Далее, закругляясь, линия идёт вверх к начальной точке.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opisi_9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3352800"/>
            <a:ext cx="2514600" cy="304800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2819400" y="24384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9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38600" y="3380125"/>
            <a:ext cx="3276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немного ниже правого верхнего угла клетки. В правом верхнем углу клетки линию закругляют и ведут руку вниз, к центру клетки. Здесь линию вновь закругляют и ведут вверх к началу овала. Затем ведут руку вниз, закругляя у середины нижней стороны клетки.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ropisi_0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733800"/>
            <a:ext cx="2514600" cy="266700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8" name="Прямоугольник 7"/>
          <p:cNvSpPr/>
          <p:nvPr/>
        </p:nvSpPr>
        <p:spPr>
          <a:xfrm>
            <a:off x="2667000" y="2590800"/>
            <a:ext cx="34419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0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14800" y="3657600"/>
            <a:ext cx="3048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Овал начните писать немного левее правого верхнего угла клетки. Ведите линию вниз, закругляя на середине нижней стороны клетки. Затем ведите  руку вверх к началу овала.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95600" y="2667000"/>
            <a:ext cx="3135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Прибавить «+»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Рисунок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505200"/>
            <a:ext cx="2362200" cy="22859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4038600" y="3886200"/>
            <a:ext cx="3505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– ПЛЮС! Моё решение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Всегда одно – сложить!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примерами сложения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всех учу дружить.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00400" y="2667000"/>
            <a:ext cx="2599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Вычесть «-»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505200"/>
            <a:ext cx="2362200" cy="2209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3962400" y="3276600"/>
            <a:ext cx="350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 Внимание!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знак для вычитания!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Всегда смогу понять,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надо что отнять.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Отнять – моя работа!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Уменьшить, вычесть что-то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Любому помогу.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– МИНУС! Я могу!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0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505200"/>
            <a:ext cx="2209800" cy="23622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00400" y="2667000"/>
            <a:ext cx="31939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Получится «=»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10000" y="3276600"/>
            <a:ext cx="4191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знак «РАВНО»! Я равенство!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жизнь такая нравится!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Внутри примеров  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Поставлен как судья.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Пусть действия меняются,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на меня равняются.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Другого знака нет,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 получить ответ.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i="1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57600" y="2743200"/>
            <a:ext cx="20980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«Больше»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Рисунок7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505200"/>
            <a:ext cx="2286000" cy="23622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962400" y="3733800"/>
            <a:ext cx="3505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равенства </a:t>
            </a:r>
            <a:r>
              <a:rPr lang="ru-RU" sz="2000" i="1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знаем,</a:t>
            </a:r>
            <a:endParaRPr lang="ru-RU" sz="2000" i="1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Полезны тем не менее,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Знакомьтесь, люди, с нами.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Нужны мы для сравнения.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  «БОЛЬШЕ»  и ….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9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1" y="3505200"/>
            <a:ext cx="2286000" cy="2286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57600" y="2743200"/>
            <a:ext cx="21793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«Меньше»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62400" y="3352800"/>
            <a:ext cx="350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  «МЕНЬШЕ» -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Великие особы.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первый взгляд похожи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стрелочки мы оба.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мы нужны, как судьи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нам нельзя без правил.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Туда, где меньше будет,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 остриё направим. 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28800" y="2514600"/>
            <a:ext cx="5257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Источники:</a:t>
            </a: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http://www.razumniki.ru/images/articles/obuchenie_detey/propisi_2.gif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http://www.razumniki.ru/images/articles/obuchenie_detey/propisi_1.gif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http://www.razumniki.ru/images/articles/obuchenie_detey/propisi_3.gif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http://www.razumniki.ru/images/articles/obuchenie_detey/propisi_4.gif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http://www.razumniki.ru/images/articles/obuchenie_detey/propisi_5.gif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http://www.razumniki.ru/images/articles/obuchenie_detey/propisi_6.gif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http://www.razumniki.ru/images/articles/obuchenie_detey/propisi_7.gif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http://www.razumniki.ru/images/articles/obuchenie_detey/propisi_8.gif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http://www.razumniki.ru/images/articles/obuchenie_detey/propisi_9.gif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http://www.razumniki.ru/images/articles/obuchenie_detey/propisi_0.gif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13"/>
              </a:rPr>
              <a:t>http://mirshablonov.my1.ru/publ/instrukcii_informacija_praktika/obrazec_napisanija_cifry_1/2-1-0-848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14"/>
              </a:rPr>
              <a:t>http://nachalo4ka.ru/wp-content/uploads/2014/08/fon-shkolnaya-doska-osennie-listya-1200x811.png</a:t>
            </a:r>
            <a:endParaRPr lang="ru-RU" sz="1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15"/>
              </a:rPr>
              <a:t>http://ulchatka.ru/archives/4354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1600200" y="5791200"/>
            <a:ext cx="533400" cy="533400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множение 3">
            <a:hlinkClick r:id="" action="ppaction://hlinkshowjump?jump=endshow"/>
          </p:cNvPr>
          <p:cNvSpPr/>
          <p:nvPr/>
        </p:nvSpPr>
        <p:spPr>
          <a:xfrm>
            <a:off x="6553200" y="5791200"/>
            <a:ext cx="609600" cy="609600"/>
          </a:xfrm>
          <a:prstGeom prst="mathMultiply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400" y="3124200"/>
            <a:ext cx="541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Белая стрелка     поможет тебе просмотреть  цифры и знаки. Нажав на маленькую картинку, ты узнаешь как правильно надо писать цифры и арифметические знаки.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Вернуться назад ты сможешь, опять нажав на картинку.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2362200"/>
            <a:ext cx="5221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ДОРОГОЙ ПЕРВОКЛАССНИК!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657600" y="3200400"/>
            <a:ext cx="152400" cy="381000"/>
          </a:xfrm>
          <a:prstGeom prst="homePlat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 flipH="1">
            <a:off x="6705600" y="5943600"/>
            <a:ext cx="6096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2133600" y="3886200"/>
            <a:ext cx="4267200" cy="685800"/>
            <a:chOff x="1905000" y="3581400"/>
            <a:chExt cx="4267200" cy="685800"/>
          </a:xfrm>
        </p:grpSpPr>
        <p:sp>
          <p:nvSpPr>
            <p:cNvPr id="4" name="Скругленный прямоугольник 3">
              <a:hlinkClick r:id="rId3" action="ppaction://hlinksldjump"/>
            </p:cNvPr>
            <p:cNvSpPr/>
            <p:nvPr/>
          </p:nvSpPr>
          <p:spPr>
            <a:xfrm>
              <a:off x="1905000" y="3581400"/>
              <a:ext cx="685800" cy="685800"/>
            </a:xfrm>
            <a:prstGeom prst="roundRect">
              <a:avLst/>
            </a:prstGeom>
            <a:blipFill>
              <a:blip r:embed="rId4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Скругленный прямоугольник 4">
              <a:hlinkClick r:id="rId5" action="ppaction://hlinksldjump"/>
            </p:cNvPr>
            <p:cNvSpPr/>
            <p:nvPr/>
          </p:nvSpPr>
          <p:spPr>
            <a:xfrm>
              <a:off x="2800350" y="3581400"/>
              <a:ext cx="685800" cy="685800"/>
            </a:xfrm>
            <a:prstGeom prst="roundRect">
              <a:avLst/>
            </a:prstGeom>
            <a:blipFill>
              <a:blip r:embed="rId6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>
              <a:hlinkClick r:id="rId7" action="ppaction://hlinksldjump"/>
            </p:cNvPr>
            <p:cNvSpPr/>
            <p:nvPr/>
          </p:nvSpPr>
          <p:spPr>
            <a:xfrm>
              <a:off x="3695700" y="3581400"/>
              <a:ext cx="685800" cy="685800"/>
            </a:xfrm>
            <a:prstGeom prst="roundRect">
              <a:avLst/>
            </a:prstGeom>
            <a:blipFill>
              <a:blip r:embed="rId8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кругленный прямоугольник 6">
              <a:hlinkClick r:id="rId9" action="ppaction://hlinksldjump"/>
            </p:cNvPr>
            <p:cNvSpPr/>
            <p:nvPr/>
          </p:nvSpPr>
          <p:spPr>
            <a:xfrm>
              <a:off x="4572000" y="3581400"/>
              <a:ext cx="685800" cy="685800"/>
            </a:xfrm>
            <a:prstGeom prst="roundRect">
              <a:avLst/>
            </a:prstGeom>
            <a:blipFill>
              <a:blip r:embed="rId10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>
              <a:hlinkClick r:id="rId11" action="ppaction://hlinksldjump"/>
            </p:cNvPr>
            <p:cNvSpPr/>
            <p:nvPr/>
          </p:nvSpPr>
          <p:spPr>
            <a:xfrm>
              <a:off x="5486400" y="3581400"/>
              <a:ext cx="685800" cy="685800"/>
            </a:xfrm>
            <a:prstGeom prst="roundRect">
              <a:avLst/>
            </a:prstGeom>
            <a:blipFill>
              <a:blip r:embed="rId12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981200" y="3886200"/>
            <a:ext cx="4267200" cy="685800"/>
            <a:chOff x="1905000" y="3581400"/>
            <a:chExt cx="4267200" cy="685800"/>
          </a:xfrm>
        </p:grpSpPr>
        <p:sp>
          <p:nvSpPr>
            <p:cNvPr id="11" name="Скругленный прямоугольник 10">
              <a:hlinkClick r:id="rId13" action="ppaction://hlinksldjump"/>
            </p:cNvPr>
            <p:cNvSpPr/>
            <p:nvPr/>
          </p:nvSpPr>
          <p:spPr>
            <a:xfrm>
              <a:off x="1905000" y="3581400"/>
              <a:ext cx="685800" cy="685800"/>
            </a:xfrm>
            <a:prstGeom prst="roundRect">
              <a:avLst/>
            </a:prstGeom>
            <a:blipFill>
              <a:blip r:embed="rId14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11">
              <a:hlinkClick r:id="rId15" action="ppaction://hlinksldjump"/>
            </p:cNvPr>
            <p:cNvSpPr/>
            <p:nvPr/>
          </p:nvSpPr>
          <p:spPr>
            <a:xfrm>
              <a:off x="2800350" y="3581400"/>
              <a:ext cx="685800" cy="685800"/>
            </a:xfrm>
            <a:prstGeom prst="roundRect">
              <a:avLst/>
            </a:prstGeom>
            <a:blipFill>
              <a:blip r:embed="rId16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>
              <a:hlinkClick r:id="rId17" action="ppaction://hlinksldjump"/>
            </p:cNvPr>
            <p:cNvSpPr/>
            <p:nvPr/>
          </p:nvSpPr>
          <p:spPr>
            <a:xfrm>
              <a:off x="3695700" y="3581400"/>
              <a:ext cx="685800" cy="685800"/>
            </a:xfrm>
            <a:prstGeom prst="roundRect">
              <a:avLst/>
            </a:prstGeom>
            <a:blipFill>
              <a:blip r:embed="rId18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кругленный прямоугольник 13">
              <a:hlinkClick r:id="rId19" action="ppaction://hlinksldjump"/>
            </p:cNvPr>
            <p:cNvSpPr/>
            <p:nvPr/>
          </p:nvSpPr>
          <p:spPr>
            <a:xfrm>
              <a:off x="4572000" y="3581400"/>
              <a:ext cx="685800" cy="685800"/>
            </a:xfrm>
            <a:prstGeom prst="roundRect">
              <a:avLst/>
            </a:prstGeom>
            <a:blipFill>
              <a:blip r:embed="rId20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14">
              <a:hlinkClick r:id="rId21" action="ppaction://hlinksldjump"/>
            </p:cNvPr>
            <p:cNvSpPr/>
            <p:nvPr/>
          </p:nvSpPr>
          <p:spPr>
            <a:xfrm>
              <a:off x="5486400" y="3581400"/>
              <a:ext cx="685800" cy="685800"/>
            </a:xfrm>
            <a:prstGeom prst="roundRect">
              <a:avLst/>
            </a:prstGeom>
            <a:blipFill>
              <a:blip r:embed="rId22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133600" y="3886200"/>
            <a:ext cx="4267200" cy="685800"/>
            <a:chOff x="1905000" y="3581400"/>
            <a:chExt cx="4267200" cy="685800"/>
          </a:xfrm>
        </p:grpSpPr>
        <p:sp>
          <p:nvSpPr>
            <p:cNvPr id="17" name="Скругленный прямоугольник 16">
              <a:hlinkClick r:id="rId23" action="ppaction://hlinksldjump"/>
            </p:cNvPr>
            <p:cNvSpPr/>
            <p:nvPr/>
          </p:nvSpPr>
          <p:spPr>
            <a:xfrm>
              <a:off x="1905000" y="3581400"/>
              <a:ext cx="685800" cy="685800"/>
            </a:xfrm>
            <a:prstGeom prst="roundRect">
              <a:avLst/>
            </a:prstGeom>
            <a:blipFill>
              <a:blip r:embed="rId24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кругленный прямоугольник 17">
              <a:hlinkClick r:id="rId25" action="ppaction://hlinksldjump"/>
            </p:cNvPr>
            <p:cNvSpPr/>
            <p:nvPr/>
          </p:nvSpPr>
          <p:spPr>
            <a:xfrm>
              <a:off x="2800350" y="3581400"/>
              <a:ext cx="685800" cy="685800"/>
            </a:xfrm>
            <a:prstGeom prst="roundRect">
              <a:avLst/>
            </a:prstGeom>
            <a:blipFill>
              <a:blip r:embed="rId26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>
              <a:hlinkClick r:id="rId27" action="ppaction://hlinksldjump"/>
            </p:cNvPr>
            <p:cNvSpPr/>
            <p:nvPr/>
          </p:nvSpPr>
          <p:spPr>
            <a:xfrm>
              <a:off x="3695700" y="3581400"/>
              <a:ext cx="685800" cy="685800"/>
            </a:xfrm>
            <a:prstGeom prst="roundRect">
              <a:avLst/>
            </a:prstGeom>
            <a:blipFill>
              <a:blip r:embed="rId28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кругленный прямоугольник 19">
              <a:hlinkClick r:id="rId29" action="ppaction://hlinksldjump"/>
            </p:cNvPr>
            <p:cNvSpPr/>
            <p:nvPr/>
          </p:nvSpPr>
          <p:spPr>
            <a:xfrm>
              <a:off x="4572000" y="3581400"/>
              <a:ext cx="685800" cy="685800"/>
            </a:xfrm>
            <a:prstGeom prst="roundRect">
              <a:avLst/>
            </a:prstGeom>
            <a:blipFill>
              <a:blip r:embed="rId30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кругленный прямоугольник 20">
              <a:hlinkClick r:id="rId31" action="ppaction://hlinksldjump"/>
            </p:cNvPr>
            <p:cNvSpPr/>
            <p:nvPr/>
          </p:nvSpPr>
          <p:spPr>
            <a:xfrm>
              <a:off x="5486400" y="3581400"/>
              <a:ext cx="685800" cy="685800"/>
            </a:xfrm>
            <a:prstGeom prst="roundRect">
              <a:avLst/>
            </a:prstGeom>
            <a:blipFill>
              <a:blip r:embed="rId32" cstate="print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ятиугольник 22"/>
          <p:cNvSpPr/>
          <p:nvPr/>
        </p:nvSpPr>
        <p:spPr>
          <a:xfrm>
            <a:off x="6781800" y="3429000"/>
            <a:ext cx="381000" cy="2057400"/>
          </a:xfrm>
          <a:prstGeom prst="homePlat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28" name="Умножение 27">
            <a:hlinkClick r:id="" action="ppaction://hlinkshowjump?jump=endshow"/>
          </p:cNvPr>
          <p:cNvSpPr/>
          <p:nvPr/>
        </p:nvSpPr>
        <p:spPr>
          <a:xfrm>
            <a:off x="1600200" y="2209800"/>
            <a:ext cx="609600" cy="609600"/>
          </a:xfrm>
          <a:prstGeom prst="mathMultiply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19400" y="26670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1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28956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524000" y="3505200"/>
            <a:ext cx="5791200" cy="3139321"/>
            <a:chOff x="1524000" y="3505200"/>
            <a:chExt cx="5791200" cy="3139321"/>
          </a:xfrm>
        </p:grpSpPr>
        <p:pic>
          <p:nvPicPr>
            <p:cNvPr id="12" name="Рисунок 11" descr="propisi_1.gif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4000" y="3505200"/>
              <a:ext cx="2743200" cy="2895600"/>
            </a:xfrm>
            <a:prstGeom prst="rect">
              <a:avLst/>
            </a:prstGeom>
            <a:ln>
              <a:solidFill>
                <a:srgbClr val="0070C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sp>
          <p:nvSpPr>
            <p:cNvPr id="16" name="TextBox 15"/>
            <p:cNvSpPr txBox="1"/>
            <p:nvPr/>
          </p:nvSpPr>
          <p:spPr>
            <a:xfrm>
              <a:off x="4191000" y="3505200"/>
              <a:ext cx="312420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Начинают писать её немного выше центра клетки и ведут к верхнему правому углу клетки. Затем пишут основную наклонную палочку от верхнего правого угла к середине нижней стороны клетки.</a:t>
              </a:r>
            </a:p>
            <a:p>
              <a:endParaRPr lang="ru-RU" dirty="0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opisi_2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0" y="3352800"/>
            <a:ext cx="2667000" cy="304800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2743200" y="2286000"/>
            <a:ext cx="3236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2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91000" y="3352800"/>
            <a:ext cx="3276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цифру немного выше центра клетки, ведут линию вверх, закругляют её в правом верхнем углу, ведут наклонную линию к середине нижней стороны клетки. Затем вдоль нижней стороны клетки пишут волнистую линию (вверх, вниз, вверх).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opisi_3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505200"/>
            <a:ext cx="2667000" cy="287655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2819400" y="25908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3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67200" y="3429000"/>
            <a:ext cx="304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цифру немного выше центра клетки . Верхний полуовал доводят почти до центра клетки и, не отрывая ручки от бумаги, пишут нижний полуовал. Нижний полуовал немного больше верхнего.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opisi_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3276600"/>
            <a:ext cx="2362200" cy="3124200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2" name="Прямоугольник 11"/>
          <p:cNvSpPr/>
          <p:nvPr/>
        </p:nvSpPr>
        <p:spPr>
          <a:xfrm>
            <a:off x="2819400" y="23622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4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62400" y="3200400"/>
            <a:ext cx="3429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немного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правее середины верхней стороны клетки. Ведут прямую линию почти к центру клетки, затем ведут палочку вправо и немного не доводят до правой стороны клетки. Пишут длинную палочку, начиная выше середины правой стороны клетки и доводят её до нижней стороны клетки.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ropisi_5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3581400"/>
            <a:ext cx="2743200" cy="281940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Прямоугольник 9"/>
          <p:cNvSpPr/>
          <p:nvPr/>
        </p:nvSpPr>
        <p:spPr>
          <a:xfrm>
            <a:off x="2819400" y="26670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5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67200" y="3505200"/>
            <a:ext cx="320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наклонную палочку немного правее середины верхней стороны клетки и ведут её почти до центра клетки. Затем пишут полуовал. Сверху от палочки пишут вправо волнистую линию.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ropisi_6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276600"/>
            <a:ext cx="2667000" cy="3124200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TextBox 4"/>
          <p:cNvSpPr txBox="1"/>
          <p:nvPr/>
        </p:nvSpPr>
        <p:spPr>
          <a:xfrm>
            <a:off x="4267200" y="3164681"/>
            <a:ext cx="312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Начинают писать полуовал немного ниже верхнего правого угла клетки, закругляют, касаясь верхней стороны клетки, и ведут руку вниз. Закругляют линию, касаясь нижней стороны клетки и ведут руку вверх. Затем закругляют линию влево немного выше центра клетки.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19400" y="2514600"/>
            <a:ext cx="3339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 цифры 6 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708</Words>
  <Application>Microsoft Office PowerPoint</Application>
  <PresentationFormat>Экран (4:3)</PresentationFormat>
  <Paragraphs>95</Paragraphs>
  <Slides>19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Kate</cp:lastModifiedBy>
  <cp:revision>75</cp:revision>
  <dcterms:created xsi:type="dcterms:W3CDTF">2015-10-19T15:04:04Z</dcterms:created>
  <dcterms:modified xsi:type="dcterms:W3CDTF">2016-10-20T19:28:30Z</dcterms:modified>
</cp:coreProperties>
</file>